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34"/>
  </p:notesMasterIdLst>
  <p:sldIdLst>
    <p:sldId id="256" r:id="rId2"/>
    <p:sldId id="257" r:id="rId3"/>
    <p:sldId id="258" r:id="rId4"/>
    <p:sldId id="259" r:id="rId5"/>
    <p:sldId id="260" r:id="rId6"/>
    <p:sldId id="264" r:id="rId7"/>
    <p:sldId id="265" r:id="rId8"/>
    <p:sldId id="266" r:id="rId9"/>
    <p:sldId id="267" r:id="rId10"/>
    <p:sldId id="268" r:id="rId11"/>
    <p:sldId id="269" r:id="rId12"/>
    <p:sldId id="261" r:id="rId13"/>
    <p:sldId id="270" r:id="rId14"/>
    <p:sldId id="271" r:id="rId15"/>
    <p:sldId id="272" r:id="rId16"/>
    <p:sldId id="273" r:id="rId17"/>
    <p:sldId id="280" r:id="rId18"/>
    <p:sldId id="274" r:id="rId19"/>
    <p:sldId id="281" r:id="rId20"/>
    <p:sldId id="282" r:id="rId21"/>
    <p:sldId id="283" r:id="rId22"/>
    <p:sldId id="276" r:id="rId23"/>
    <p:sldId id="285" r:id="rId24"/>
    <p:sldId id="286" r:id="rId25"/>
    <p:sldId id="287" r:id="rId26"/>
    <p:sldId id="288" r:id="rId27"/>
    <p:sldId id="277" r:id="rId28"/>
    <p:sldId id="290" r:id="rId29"/>
    <p:sldId id="291" r:id="rId30"/>
    <p:sldId id="292" r:id="rId31"/>
    <p:sldId id="293" r:id="rId32"/>
    <p:sldId id="279" r:id="rId3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F8F8"/>
    <a:srgbClr val="FFFFFF"/>
    <a:srgbClr val="00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-226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4D2AA884-5A6C-4660-8957-8413C964FA3B}" type="datetimeFigureOut">
              <a:rPr lang="en-US"/>
              <a:pPr>
                <a:defRPr/>
              </a:pPr>
              <a:t>4/29/2011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A48733F8-D5BD-43F4-AE2B-28E00774C5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2253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903DC6B-3841-4F2A-BCAD-4418F48463C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2662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BE1A2C7-0A14-4968-801E-C4C6B1F5F63D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236BCA-278A-4941-A359-7278923A93E7}" type="datetimeFigureOut">
              <a:rPr lang="en-US"/>
              <a:pPr>
                <a:defRPr/>
              </a:pPr>
              <a:t>4/29/2011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1B56F0-BB46-4B86-A5A0-0B214F1499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61C331-6FF6-4C62-A955-8B22751E40D1}" type="datetimeFigureOut">
              <a:rPr lang="en-US"/>
              <a:pPr>
                <a:defRPr/>
              </a:pPr>
              <a:t>4/29/2011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F86F3A-47CA-4005-A117-DC8FF4A596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C653B1-69B6-4BB7-A3B3-A51C0E00384A}" type="datetimeFigureOut">
              <a:rPr lang="en-US"/>
              <a:pPr>
                <a:defRPr/>
              </a:pPr>
              <a:t>4/29/2011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A3DCB9-E8BB-402B-981B-B273345518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FCA051-643F-4557-B16E-653C164AF597}" type="datetimeFigureOut">
              <a:rPr lang="en-US"/>
              <a:pPr>
                <a:defRPr/>
              </a:pPr>
              <a:t>4/29/2011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9D9982-03C6-4988-AE0E-6899287C08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B01E53-0193-495B-A82A-AA36D58A5E7E}" type="datetimeFigureOut">
              <a:rPr lang="en-US"/>
              <a:pPr>
                <a:defRPr/>
              </a:pPr>
              <a:t>4/29/2011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5C30D1-F920-4993-BB51-40A4D2F2D5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461308-C40E-43C0-8D4D-F4D59453DC64}" type="datetimeFigureOut">
              <a:rPr lang="en-US"/>
              <a:pPr>
                <a:defRPr/>
              </a:pPr>
              <a:t>4/29/2011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2FD78F-69E9-40BB-934C-3638BDE20B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F39B10-04B7-46DE-B867-B9A6E2AFB142}" type="datetimeFigureOut">
              <a:rPr lang="en-US"/>
              <a:pPr>
                <a:defRPr/>
              </a:pPr>
              <a:t>4/29/2011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0303A8-6079-48E4-A76F-33C60B3D68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C8F3E2-9671-495C-AA07-EBEDDB3545C4}" type="datetimeFigureOut">
              <a:rPr lang="en-US"/>
              <a:pPr>
                <a:defRPr/>
              </a:pPr>
              <a:t>4/29/2011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E36C87-9215-46CD-A0E2-E9973DA31C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F552D2-00CC-4526-B5FF-E015AE7190D5}" type="datetimeFigureOut">
              <a:rPr lang="en-US"/>
              <a:pPr>
                <a:defRPr/>
              </a:pPr>
              <a:t>4/29/2011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244028-5061-4B11-8A43-97F875DB16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24790B-A3DD-4B0A-BAB3-2E5F2C5F0749}" type="datetimeFigureOut">
              <a:rPr lang="en-US"/>
              <a:pPr>
                <a:defRPr/>
              </a:pPr>
              <a:t>4/29/2011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A34AE5-6D9D-44F7-8E62-571A09F062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6388BD-B259-43D7-8157-EB008B883ABC}" type="datetimeFigureOut">
              <a:rPr lang="en-US"/>
              <a:pPr>
                <a:defRPr/>
              </a:pPr>
              <a:t>4/29/2011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EAC94F-72C8-40BA-925B-73DAEA6241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96E65A2-8B34-443A-9B15-CA4194DD0177}" type="datetimeFigureOut">
              <a:rPr lang="en-US"/>
              <a:pPr>
                <a:defRPr/>
              </a:pPr>
              <a:t>4/29/2011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CE3798B-F10C-4271-AF30-26E057E4FA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18" r:id="rId2"/>
    <p:sldLayoutId id="2147483717" r:id="rId3"/>
    <p:sldLayoutId id="2147483716" r:id="rId4"/>
    <p:sldLayoutId id="2147483715" r:id="rId5"/>
    <p:sldLayoutId id="2147483714" r:id="rId6"/>
    <p:sldLayoutId id="2147483713" r:id="rId7"/>
    <p:sldLayoutId id="2147483712" r:id="rId8"/>
    <p:sldLayoutId id="2147483711" r:id="rId9"/>
    <p:sldLayoutId id="2147483710" r:id="rId10"/>
    <p:sldLayoutId id="214748370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Recent Advances in Augmented Reality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 fontScale="92500" lnSpcReduction="2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 smtClean="0"/>
              <a:t>By R. Azuma, Y. </a:t>
            </a:r>
            <a:r>
              <a:rPr lang="en-US" dirty="0" err="1" smtClean="0"/>
              <a:t>Bailot</a:t>
            </a:r>
            <a:r>
              <a:rPr lang="en-US" dirty="0" smtClean="0"/>
              <a:t>, R. </a:t>
            </a:r>
            <a:r>
              <a:rPr lang="en-US" dirty="0" err="1" smtClean="0"/>
              <a:t>Behringer</a:t>
            </a:r>
            <a:r>
              <a:rPr lang="en-US" dirty="0" smtClean="0"/>
              <a:t>, S. </a:t>
            </a:r>
            <a:r>
              <a:rPr lang="en-US" dirty="0" err="1" smtClean="0"/>
              <a:t>Feiner</a:t>
            </a:r>
            <a:r>
              <a:rPr lang="en-US" dirty="0" smtClean="0"/>
              <a:t>, S. </a:t>
            </a:r>
            <a:r>
              <a:rPr lang="en-US" dirty="0" err="1" smtClean="0"/>
              <a:t>Julier</a:t>
            </a:r>
            <a:r>
              <a:rPr lang="en-US" dirty="0" smtClean="0"/>
              <a:t>, and B. </a:t>
            </a:r>
            <a:r>
              <a:rPr lang="en-US" dirty="0" err="1" smtClean="0"/>
              <a:t>MacIntyre</a:t>
            </a:r>
            <a:endParaRPr lang="en-US" dirty="0" smtClean="0"/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Presented by Eric Lam and Kathy Tang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Enabling Technologies</a:t>
            </a:r>
          </a:p>
        </p:txBody>
      </p:sp>
      <p:sp>
        <p:nvSpPr>
          <p:cNvPr id="24578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4876800" cy="4373563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en-US" sz="2800" smtClean="0"/>
              <a:t>Headworn projection displays</a:t>
            </a:r>
          </a:p>
          <a:p>
            <a:r>
              <a:rPr lang="en-US" sz="2800" smtClean="0"/>
              <a:t>Images projected at user’s line of sight</a:t>
            </a:r>
          </a:p>
          <a:p>
            <a:r>
              <a:rPr lang="en-US" sz="2800" smtClean="0"/>
              <a:t>Retroreflective material</a:t>
            </a:r>
          </a:p>
          <a:p>
            <a:pPr lvl="1"/>
            <a:r>
              <a:rPr lang="en-US" sz="2000" smtClean="0"/>
              <a:t>Coat target object</a:t>
            </a:r>
          </a:p>
          <a:p>
            <a:pPr lvl="1"/>
            <a:r>
              <a:rPr lang="en-US" sz="2000" smtClean="0"/>
              <a:t>Reflects light back at angle of incidence</a:t>
            </a:r>
          </a:p>
          <a:p>
            <a:r>
              <a:rPr lang="en-US" sz="2800" smtClean="0"/>
              <a:t>Different users see different projected images</a:t>
            </a:r>
          </a:p>
          <a:p>
            <a:endParaRPr lang="en-US" sz="2800" smtClean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09600" y="1219200"/>
            <a:ext cx="8077200" cy="457200"/>
          </a:xfrm>
          <a:prstGeom prst="rect">
            <a:avLst/>
          </a:prstGeom>
        </p:spPr>
        <p:txBody>
          <a:bodyPr anchor="ctr">
            <a:normAutofit fontScale="62500" lnSpcReduction="2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4400" dirty="0">
                <a:latin typeface="+mj-lt"/>
                <a:ea typeface="+mj-ea"/>
                <a:cs typeface="+mj-cs"/>
              </a:rPr>
              <a:t>Displays – projection displays</a:t>
            </a:r>
          </a:p>
        </p:txBody>
      </p:sp>
      <p:pic>
        <p:nvPicPr>
          <p:cNvPr id="24580" name="Picture 2"/>
          <p:cNvPicPr>
            <a:picLocks noChangeAspect="1" noChangeArrowheads="1"/>
          </p:cNvPicPr>
          <p:nvPr/>
        </p:nvPicPr>
        <p:blipFill>
          <a:blip r:embed="rId2"/>
          <a:srcRect l="10959" r="19177" b="3847"/>
          <a:stretch>
            <a:fillRect/>
          </a:stretch>
        </p:blipFill>
        <p:spPr bwMode="auto">
          <a:xfrm>
            <a:off x="5029200" y="2209800"/>
            <a:ext cx="38862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Enabling Technologies</a:t>
            </a:r>
          </a:p>
        </p:txBody>
      </p:sp>
      <p:sp>
        <p:nvSpPr>
          <p:cNvPr id="25602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8077200" cy="4373563"/>
          </a:xfrm>
        </p:spPr>
        <p:txBody>
          <a:bodyPr/>
          <a:lstStyle/>
          <a:p>
            <a:r>
              <a:rPr lang="en-US" sz="2800" smtClean="0"/>
              <a:t>Insufficient brightness, resolution, field of view (see-through displays)</a:t>
            </a:r>
          </a:p>
          <a:p>
            <a:r>
              <a:rPr lang="en-US" sz="2800" smtClean="0"/>
              <a:t>Virtual objects can’t completely occlude real ones</a:t>
            </a:r>
          </a:p>
          <a:p>
            <a:r>
              <a:rPr lang="en-US" sz="2800" smtClean="0"/>
              <a:t>Display system alignment for eye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09600" y="1219200"/>
            <a:ext cx="8077200" cy="457200"/>
          </a:xfrm>
          <a:prstGeom prst="rect">
            <a:avLst/>
          </a:prstGeom>
        </p:spPr>
        <p:txBody>
          <a:bodyPr anchor="ctr">
            <a:normAutofit fontScale="62500" lnSpcReduction="2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4400" dirty="0">
                <a:latin typeface="+mj-lt"/>
                <a:ea typeface="+mj-ea"/>
                <a:cs typeface="+mj-cs"/>
              </a:rPr>
              <a:t>Displays – problems</a:t>
            </a:r>
          </a:p>
        </p:txBody>
      </p:sp>
      <p:pic>
        <p:nvPicPr>
          <p:cNvPr id="25604" name="Picture 2"/>
          <p:cNvPicPr>
            <a:picLocks noChangeAspect="1" noChangeArrowheads="1"/>
          </p:cNvPicPr>
          <p:nvPr/>
        </p:nvPicPr>
        <p:blipFill>
          <a:blip r:embed="rId3"/>
          <a:srcRect b="50000"/>
          <a:stretch>
            <a:fillRect/>
          </a:stretch>
        </p:blipFill>
        <p:spPr bwMode="auto">
          <a:xfrm>
            <a:off x="0" y="3810000"/>
            <a:ext cx="4572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Picture 3"/>
          <p:cNvPicPr>
            <a:picLocks noChangeAspect="1" noChangeArrowheads="1"/>
          </p:cNvPicPr>
          <p:nvPr/>
        </p:nvPicPr>
        <p:blipFill>
          <a:blip r:embed="rId3"/>
          <a:srcRect t="50000"/>
          <a:stretch>
            <a:fillRect/>
          </a:stretch>
        </p:blipFill>
        <p:spPr bwMode="auto">
          <a:xfrm>
            <a:off x="4572000" y="3810000"/>
            <a:ext cx="4572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6" name="TextBox 7"/>
          <p:cNvSpPr txBox="1">
            <a:spLocks noChangeArrowheads="1"/>
          </p:cNvSpPr>
          <p:nvPr/>
        </p:nvSpPr>
        <p:spPr bwMode="auto">
          <a:xfrm>
            <a:off x="533400" y="6172200"/>
            <a:ext cx="828833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a) Transparent overlay, b) Transparent overlay w/ real world depth, c) LCD panel blocks</a:t>
            </a:r>
            <a:br>
              <a:rPr lang="en-US">
                <a:latin typeface="Calibri" pitchFamily="34" charset="0"/>
              </a:rPr>
            </a:br>
            <a:r>
              <a:rPr lang="en-US">
                <a:latin typeface="Calibri" pitchFamily="34" charset="0"/>
              </a:rPr>
              <a:t>areas to be occluded, d) opaque overlay blocking selected pixels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Enabling Technologies</a:t>
            </a:r>
          </a:p>
        </p:txBody>
      </p:sp>
      <p:sp>
        <p:nvSpPr>
          <p:cNvPr id="2765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Displays</a:t>
            </a:r>
          </a:p>
          <a:p>
            <a:r>
              <a:rPr lang="en-US" b="1" smtClean="0"/>
              <a:t>New tracking sensors and approaches</a:t>
            </a:r>
          </a:p>
          <a:p>
            <a:pPr lvl="1"/>
            <a:r>
              <a:rPr lang="en-US" smtClean="0"/>
              <a:t>Environment sensing</a:t>
            </a:r>
          </a:p>
          <a:p>
            <a:pPr lvl="1"/>
            <a:r>
              <a:rPr lang="en-US" smtClean="0"/>
              <a:t>Outdoor, unprepared environments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2"/>
          <p:cNvPicPr>
            <a:picLocks noChangeAspect="1" noChangeArrowheads="1"/>
          </p:cNvPicPr>
          <p:nvPr/>
        </p:nvPicPr>
        <p:blipFill>
          <a:blip r:embed="rId2">
            <a:lum bright="30000"/>
          </a:blip>
          <a:srcRect l="7568" t="7339" r="9862" b="31194"/>
          <a:stretch>
            <a:fillRect/>
          </a:stretch>
        </p:blipFill>
        <p:spPr bwMode="auto">
          <a:xfrm>
            <a:off x="0" y="1752600"/>
            <a:ext cx="91440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F8F8F8">
              <a:alpha val="61176"/>
            </a:srgbClr>
          </a:solidFill>
          <a:ln/>
          <a:effectLst>
            <a:softEdge rad="317500"/>
          </a:effectLst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Enabling Technologies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1"/>
            <a:ext cx="7239000" cy="3429000"/>
          </a:xfrm>
          <a:solidFill>
            <a:srgbClr val="FFFFFF">
              <a:alpha val="61961"/>
            </a:srgbClr>
          </a:solidFill>
          <a:ln/>
          <a:effectLst>
            <a:softEdge rad="127000"/>
          </a:effectLst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500" dirty="0" smtClean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 smtClean="0"/>
              <a:t>Environment sensing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400" dirty="0" smtClean="0"/>
              <a:t>Effective AR needs: 1) user’s position &amp; orientation, 2) position of objects, 3) depth map</a:t>
            </a:r>
            <a:endParaRPr lang="en-US" dirty="0" smtClean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 smtClean="0"/>
              <a:t>Video tracking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400" dirty="0" smtClean="0"/>
              <a:t>Place markers in environment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400" dirty="0" smtClean="0"/>
              <a:t>Hybrid systems (video + magnetic sensors, video + accelerometer) have better performance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sz="2400" dirty="0" smtClean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800" dirty="0" smtClean="0"/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endParaRPr lang="en-US" sz="2400" dirty="0" smtClean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7200" y="1219200"/>
            <a:ext cx="8229600" cy="457200"/>
          </a:xfrm>
          <a:prstGeom prst="rect">
            <a:avLst/>
          </a:prstGeom>
          <a:noFill/>
        </p:spPr>
        <p:txBody>
          <a:bodyPr anchor="ctr">
            <a:normAutofit fontScale="92500" lnSpcReduction="10000"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latin typeface="+mn-lt"/>
              </a:rPr>
              <a:t>New tracking sensors and approaches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Enabling Technologies</a:t>
            </a:r>
          </a:p>
        </p:txBody>
      </p:sp>
      <p:sp>
        <p:nvSpPr>
          <p:cNvPr id="29698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7239000" cy="4373563"/>
          </a:xfrm>
        </p:spPr>
        <p:txBody>
          <a:bodyPr/>
          <a:lstStyle/>
          <a:p>
            <a:r>
              <a:rPr lang="en-US" sz="2400" smtClean="0"/>
              <a:t>Outdoor, unprepared environments</a:t>
            </a:r>
          </a:p>
          <a:p>
            <a:pPr lvl="1"/>
            <a:r>
              <a:rPr lang="en-US" sz="2200" smtClean="0"/>
              <a:t>Outdoor &amp; mobile AR apps</a:t>
            </a:r>
          </a:p>
          <a:p>
            <a:pPr lvl="2"/>
            <a:r>
              <a:rPr lang="en-US" sz="1800" smtClean="0"/>
              <a:t>Not practical to cover environment with markers</a:t>
            </a:r>
          </a:p>
          <a:p>
            <a:pPr lvl="2"/>
            <a:r>
              <a:rPr lang="en-US" sz="1800" smtClean="0"/>
              <a:t>Compass/gyroscope tracker (orientation)</a:t>
            </a:r>
          </a:p>
          <a:p>
            <a:pPr lvl="2"/>
            <a:r>
              <a:rPr lang="en-US" sz="1800" smtClean="0"/>
              <a:t>GPS (position)</a:t>
            </a:r>
          </a:p>
          <a:p>
            <a:pPr lvl="1"/>
            <a:r>
              <a:rPr lang="en-US" sz="2200" smtClean="0"/>
              <a:t>Unprepared environments</a:t>
            </a:r>
          </a:p>
          <a:p>
            <a:pPr lvl="2"/>
            <a:r>
              <a:rPr lang="en-US" sz="1800" smtClean="0"/>
              <a:t>Rely on tracking visible natural features</a:t>
            </a:r>
          </a:p>
          <a:p>
            <a:pPr lvl="2"/>
            <a:r>
              <a:rPr lang="en-US" sz="1800" smtClean="0"/>
              <a:t>Track horizon silhouette (given database of environment) 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09600" y="1219200"/>
            <a:ext cx="8077200" cy="457200"/>
          </a:xfrm>
          <a:prstGeom prst="rect">
            <a:avLst/>
          </a:prstGeom>
        </p:spPr>
        <p:txBody>
          <a:bodyPr anchor="ctr">
            <a:normAutofit fontScale="92500" lnSpcReduction="10000"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latin typeface="+mn-lt"/>
              </a:rPr>
              <a:t>New tracking sensors and approaches</a:t>
            </a:r>
          </a:p>
        </p:txBody>
      </p:sp>
      <p:pic>
        <p:nvPicPr>
          <p:cNvPr id="2970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57300" y="4648200"/>
            <a:ext cx="2857500" cy="218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0600" y="4646613"/>
            <a:ext cx="3124200" cy="213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Overview</a:t>
            </a:r>
          </a:p>
        </p:txBody>
      </p:sp>
      <p:sp>
        <p:nvSpPr>
          <p:cNvPr id="3072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Enabling technologies</a:t>
            </a:r>
          </a:p>
          <a:p>
            <a:r>
              <a:rPr lang="en-US" b="1" smtClean="0"/>
              <a:t>Interfaces and visualization</a:t>
            </a:r>
          </a:p>
          <a:p>
            <a:r>
              <a:rPr lang="en-US" smtClean="0"/>
              <a:t>Visualization problems</a:t>
            </a:r>
          </a:p>
          <a:p>
            <a:r>
              <a:rPr lang="en-US" smtClean="0"/>
              <a:t>New applications</a:t>
            </a:r>
          </a:p>
          <a:p>
            <a:r>
              <a:rPr lang="en-US" smtClean="0"/>
              <a:t>Future work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Interfaces and Visualization</a:t>
            </a:r>
          </a:p>
        </p:txBody>
      </p:sp>
      <p:sp>
        <p:nvSpPr>
          <p:cNvPr id="31746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1828800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en-US" smtClean="0"/>
              <a:t>Utilizing Heterogeneous devices</a:t>
            </a:r>
          </a:p>
          <a:p>
            <a:pPr lvl="1"/>
            <a:r>
              <a:rPr lang="en-US" smtClean="0"/>
              <a:t>Leverage advantage of different displays</a:t>
            </a:r>
          </a:p>
          <a:p>
            <a:pPr lvl="1"/>
            <a:r>
              <a:rPr lang="en-US" smtClean="0"/>
              <a:t>Multiple interaction techniques</a:t>
            </a:r>
          </a:p>
        </p:txBody>
      </p:sp>
      <p:pic>
        <p:nvPicPr>
          <p:cNvPr id="31747" name="Picture 2"/>
          <p:cNvPicPr>
            <a:picLocks noChangeAspect="1" noChangeArrowheads="1"/>
          </p:cNvPicPr>
          <p:nvPr/>
        </p:nvPicPr>
        <p:blipFill>
          <a:blip r:embed="rId2"/>
          <a:srcRect b="53786"/>
          <a:stretch>
            <a:fillRect/>
          </a:stretch>
        </p:blipFill>
        <p:spPr bwMode="auto">
          <a:xfrm>
            <a:off x="1066800" y="3505200"/>
            <a:ext cx="3038475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Picture 3"/>
          <p:cNvPicPr>
            <a:picLocks noChangeAspect="1" noChangeArrowheads="1"/>
          </p:cNvPicPr>
          <p:nvPr/>
        </p:nvPicPr>
        <p:blipFill>
          <a:blip r:embed="rId2"/>
          <a:srcRect t="51595"/>
          <a:stretch>
            <a:fillRect/>
          </a:stretch>
        </p:blipFill>
        <p:spPr bwMode="auto">
          <a:xfrm>
            <a:off x="4953000" y="3429000"/>
            <a:ext cx="3038475" cy="231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2"/>
          <p:cNvPicPr>
            <a:picLocks noChangeAspect="1" noChangeArrowheads="1"/>
          </p:cNvPicPr>
          <p:nvPr/>
        </p:nvPicPr>
        <p:blipFill>
          <a:blip r:embed="rId2"/>
          <a:srcRect t="12811"/>
          <a:stretch>
            <a:fillRect/>
          </a:stretch>
        </p:blipFill>
        <p:spPr bwMode="auto">
          <a:xfrm>
            <a:off x="0" y="1295400"/>
            <a:ext cx="91440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Interfaces and Visualization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791201"/>
            <a:ext cx="8229600" cy="1066799"/>
          </a:xfrm>
          <a:solidFill>
            <a:srgbClr val="F8F8F8">
              <a:alpha val="69804"/>
            </a:srgbClr>
          </a:solidFill>
          <a:ln/>
          <a:effectLst>
            <a:softEdge rad="127000"/>
          </a:effectLst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 smtClean="0"/>
              <a:t>Integrate virtual &amp; physical through tangible interfaces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Overview</a:t>
            </a:r>
          </a:p>
        </p:txBody>
      </p:sp>
      <p:sp>
        <p:nvSpPr>
          <p:cNvPr id="3379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Enabling technologies</a:t>
            </a:r>
          </a:p>
          <a:p>
            <a:r>
              <a:rPr lang="en-US" smtClean="0"/>
              <a:t>Interfaces and visualization</a:t>
            </a:r>
          </a:p>
          <a:p>
            <a:r>
              <a:rPr lang="en-US" b="1" smtClean="0"/>
              <a:t>Visualization problems</a:t>
            </a:r>
          </a:p>
          <a:p>
            <a:r>
              <a:rPr lang="en-US" smtClean="0"/>
              <a:t>New applications</a:t>
            </a:r>
          </a:p>
          <a:p>
            <a:r>
              <a:rPr lang="en-US" smtClean="0"/>
              <a:t>Future work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Visualization Problems</a:t>
            </a:r>
          </a:p>
        </p:txBody>
      </p:sp>
      <p:sp>
        <p:nvSpPr>
          <p:cNvPr id="34818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4876800" cy="4373563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en-US" sz="2800" smtClean="0"/>
              <a:t>Errors and data density</a:t>
            </a:r>
          </a:p>
          <a:p>
            <a:r>
              <a:rPr lang="en-US" sz="2800" smtClean="0"/>
              <a:t>Measured location may not be accurate</a:t>
            </a:r>
          </a:p>
          <a:p>
            <a:r>
              <a:rPr lang="en-US" sz="2800" smtClean="0"/>
              <a:t>May cause visible registration error</a:t>
            </a:r>
          </a:p>
          <a:p>
            <a:r>
              <a:rPr lang="en-US" sz="2800" smtClean="0"/>
              <a:t>Environment may be cluttered with information and become unreadable</a:t>
            </a:r>
          </a:p>
          <a:p>
            <a:pPr lvl="1"/>
            <a:r>
              <a:rPr lang="en-US" sz="2400" smtClean="0"/>
              <a:t>Use filtering technique to remove clutter</a:t>
            </a:r>
          </a:p>
          <a:p>
            <a:pPr>
              <a:buFont typeface="Arial" charset="0"/>
              <a:buNone/>
            </a:pPr>
            <a:endParaRPr lang="en-US" sz="2800" smtClean="0"/>
          </a:p>
        </p:txBody>
      </p:sp>
      <p:pic>
        <p:nvPicPr>
          <p:cNvPr id="34819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62600" y="1219200"/>
            <a:ext cx="3200400" cy="534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What is Augmented Reality?</a:t>
            </a:r>
          </a:p>
        </p:txBody>
      </p:sp>
      <p:sp>
        <p:nvSpPr>
          <p:cNvPr id="15362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181600" cy="4525963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en-US" smtClean="0"/>
              <a:t>A system which…</a:t>
            </a:r>
          </a:p>
          <a:p>
            <a:r>
              <a:rPr lang="en-US" smtClean="0"/>
              <a:t>Combines real &amp; virtual objects in real environment</a:t>
            </a:r>
          </a:p>
          <a:p>
            <a:r>
              <a:rPr lang="en-US" smtClean="0"/>
              <a:t>Runs interactively in real time</a:t>
            </a:r>
          </a:p>
          <a:p>
            <a:r>
              <a:rPr lang="en-US" smtClean="0"/>
              <a:t>Registers (aligns) real and virtual objects with each other</a:t>
            </a: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86400" y="2533650"/>
            <a:ext cx="3286125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Visualization Problems</a:t>
            </a:r>
          </a:p>
        </p:txBody>
      </p:sp>
      <p:sp>
        <p:nvSpPr>
          <p:cNvPr id="35842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1828800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en-US" smtClean="0"/>
              <a:t>Advanced rendering</a:t>
            </a:r>
          </a:p>
          <a:p>
            <a:r>
              <a:rPr lang="en-US" smtClean="0"/>
              <a:t>Mediated reality</a:t>
            </a:r>
          </a:p>
          <a:p>
            <a:pPr lvl="1"/>
            <a:r>
              <a:rPr lang="en-US" smtClean="0"/>
              <a:t>Adding and removing objects</a:t>
            </a:r>
          </a:p>
          <a:p>
            <a:r>
              <a:rPr lang="en-US" smtClean="0"/>
              <a:t>Photorealistic rendering</a:t>
            </a:r>
          </a:p>
          <a:p>
            <a:pPr lvl="1"/>
            <a:r>
              <a:rPr lang="en-US" smtClean="0"/>
              <a:t>Real time rendering</a:t>
            </a:r>
          </a:p>
          <a:p>
            <a:pPr lvl="1"/>
            <a:r>
              <a:rPr lang="en-US" smtClean="0"/>
              <a:t>Capture environmentally illumination and reflectance</a:t>
            </a:r>
          </a:p>
          <a:p>
            <a:pPr lvl="1"/>
            <a:endParaRPr lang="en-US" smtClean="0"/>
          </a:p>
        </p:txBody>
      </p:sp>
      <p:pic>
        <p:nvPicPr>
          <p:cNvPr id="3584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38800" y="1447800"/>
            <a:ext cx="3200400" cy="270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Visualization Problems</a:t>
            </a:r>
          </a:p>
        </p:txBody>
      </p:sp>
      <p:sp>
        <p:nvSpPr>
          <p:cNvPr id="36866" name="Content Placeholder 2"/>
          <p:cNvSpPr>
            <a:spLocks noGrp="1"/>
          </p:cNvSpPr>
          <p:nvPr>
            <p:ph idx="1"/>
          </p:nvPr>
        </p:nvSpPr>
        <p:spPr>
          <a:xfrm>
            <a:off x="3962400" y="1752600"/>
            <a:ext cx="4876800" cy="4373563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en-US" sz="2800" smtClean="0"/>
              <a:t>Perceptual and human factors</a:t>
            </a:r>
          </a:p>
          <a:p>
            <a:r>
              <a:rPr lang="en-US" sz="2800" smtClean="0"/>
              <a:t>Latency</a:t>
            </a:r>
          </a:p>
          <a:p>
            <a:r>
              <a:rPr lang="en-US" sz="2800" smtClean="0"/>
              <a:t>Depth perception</a:t>
            </a:r>
          </a:p>
          <a:p>
            <a:r>
              <a:rPr lang="en-US" sz="2800" smtClean="0"/>
              <a:t>Adaptation</a:t>
            </a:r>
          </a:p>
          <a:p>
            <a:r>
              <a:rPr lang="en-US" sz="2800" smtClean="0"/>
              <a:t>Fatigue and eye strain</a:t>
            </a:r>
            <a:endParaRPr lang="en-US" sz="2400" smtClean="0"/>
          </a:p>
          <a:p>
            <a:pPr>
              <a:buFont typeface="Arial" charset="0"/>
              <a:buNone/>
            </a:pPr>
            <a:endParaRPr lang="en-US" sz="2800" smtClean="0"/>
          </a:p>
        </p:txBody>
      </p:sp>
      <p:pic>
        <p:nvPicPr>
          <p:cNvPr id="3686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1752600"/>
            <a:ext cx="3138488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Overview</a:t>
            </a:r>
          </a:p>
        </p:txBody>
      </p:sp>
      <p:sp>
        <p:nvSpPr>
          <p:cNvPr id="3789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Enabling technologies</a:t>
            </a:r>
          </a:p>
          <a:p>
            <a:r>
              <a:rPr lang="en-US" smtClean="0"/>
              <a:t>Interfaces and visualization</a:t>
            </a:r>
          </a:p>
          <a:p>
            <a:r>
              <a:rPr lang="en-US" smtClean="0"/>
              <a:t>Visualization problems</a:t>
            </a:r>
          </a:p>
          <a:p>
            <a:r>
              <a:rPr lang="en-US" b="1" smtClean="0"/>
              <a:t>New applications</a:t>
            </a:r>
          </a:p>
          <a:p>
            <a:r>
              <a:rPr lang="en-US" smtClean="0"/>
              <a:t>Future work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New Applications</a:t>
            </a:r>
          </a:p>
        </p:txBody>
      </p:sp>
      <p:sp>
        <p:nvSpPr>
          <p:cNvPr id="3891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Mobile</a:t>
            </a:r>
          </a:p>
          <a:p>
            <a:pPr lvl="1"/>
            <a:r>
              <a:rPr lang="en-US" smtClean="0"/>
              <a:t>Navigation</a:t>
            </a:r>
          </a:p>
          <a:p>
            <a:pPr lvl="1"/>
            <a:r>
              <a:rPr lang="en-US" smtClean="0"/>
              <a:t>Situational awareness</a:t>
            </a:r>
          </a:p>
          <a:p>
            <a:pPr lvl="1"/>
            <a:r>
              <a:rPr lang="en-US" smtClean="0"/>
              <a:t>Geolocated information</a:t>
            </a:r>
          </a:p>
          <a:p>
            <a:r>
              <a:rPr lang="en-US" smtClean="0"/>
              <a:t>Collaborative </a:t>
            </a:r>
          </a:p>
          <a:p>
            <a:r>
              <a:rPr lang="en-US" smtClean="0"/>
              <a:t>Commercial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New Applications - Mobile</a:t>
            </a:r>
          </a:p>
        </p:txBody>
      </p:sp>
      <p:sp>
        <p:nvSpPr>
          <p:cNvPr id="39938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715000" cy="4525963"/>
          </a:xfrm>
        </p:spPr>
        <p:txBody>
          <a:bodyPr/>
          <a:lstStyle/>
          <a:p>
            <a:r>
              <a:rPr lang="en-US" smtClean="0"/>
              <a:t>Touring Machine – Columbia University</a:t>
            </a:r>
          </a:p>
          <a:p>
            <a:pPr lvl="1"/>
            <a:r>
              <a:rPr lang="en-US" smtClean="0"/>
              <a:t>Compass, GPS, inclinometer</a:t>
            </a:r>
          </a:p>
          <a:p>
            <a:r>
              <a:rPr lang="en-US" smtClean="0"/>
              <a:t>Battlefield Augmented Reality System</a:t>
            </a:r>
          </a:p>
          <a:p>
            <a:r>
              <a:rPr lang="en-US" smtClean="0"/>
              <a:t>ARQuake</a:t>
            </a:r>
          </a:p>
        </p:txBody>
      </p:sp>
      <p:pic>
        <p:nvPicPr>
          <p:cNvPr id="3993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72200" y="1447800"/>
            <a:ext cx="1457325" cy="151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0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72200" y="3048000"/>
            <a:ext cx="1504950" cy="148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1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72200" y="4724400"/>
            <a:ext cx="1466850" cy="148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New Applications - Collaborative</a:t>
            </a:r>
          </a:p>
        </p:txBody>
      </p:sp>
      <p:sp>
        <p:nvSpPr>
          <p:cNvPr id="40962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305800" cy="4525963"/>
          </a:xfrm>
        </p:spPr>
        <p:txBody>
          <a:bodyPr/>
          <a:lstStyle/>
          <a:p>
            <a:r>
              <a:rPr lang="en-US" smtClean="0"/>
              <a:t>Goals</a:t>
            </a:r>
          </a:p>
          <a:p>
            <a:pPr lvl="1"/>
            <a:r>
              <a:rPr lang="en-US" smtClean="0"/>
              <a:t>Seamless integration with existing tools and practices</a:t>
            </a:r>
          </a:p>
          <a:p>
            <a:pPr lvl="1"/>
            <a:r>
              <a:rPr lang="en-US" smtClean="0"/>
              <a:t>Enhance practice by supporting remote and collocated activities that would otherwise be impossible</a:t>
            </a:r>
          </a:p>
        </p:txBody>
      </p:sp>
      <p:pic>
        <p:nvPicPr>
          <p:cNvPr id="4096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52800" y="4267200"/>
            <a:ext cx="2574925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New Applications - Commercial</a:t>
            </a:r>
          </a:p>
        </p:txBody>
      </p:sp>
      <p:sp>
        <p:nvSpPr>
          <p:cNvPr id="41986" name="Content Placeholder 2"/>
          <p:cNvSpPr>
            <a:spLocks noGrp="1"/>
          </p:cNvSpPr>
          <p:nvPr>
            <p:ph idx="1"/>
          </p:nvPr>
        </p:nvSpPr>
        <p:spPr>
          <a:xfrm>
            <a:off x="5334000" y="1524000"/>
            <a:ext cx="4876800" cy="4373563"/>
          </a:xfrm>
        </p:spPr>
        <p:txBody>
          <a:bodyPr/>
          <a:lstStyle/>
          <a:p>
            <a:r>
              <a:rPr lang="en-US" sz="2800" smtClean="0"/>
              <a:t>Football</a:t>
            </a:r>
          </a:p>
          <a:p>
            <a:r>
              <a:rPr lang="en-US" sz="2800" smtClean="0"/>
              <a:t>Hockey</a:t>
            </a:r>
          </a:p>
          <a:p>
            <a:pPr lvl="1"/>
            <a:r>
              <a:rPr lang="en-US" sz="2400" smtClean="0"/>
              <a:t>FoxTrax system</a:t>
            </a:r>
          </a:p>
          <a:p>
            <a:r>
              <a:rPr lang="en-US" sz="2800" smtClean="0"/>
              <a:t>NASCAR</a:t>
            </a:r>
          </a:p>
          <a:p>
            <a:r>
              <a:rPr lang="en-US" sz="2800" smtClean="0"/>
              <a:t>Advertisement</a:t>
            </a:r>
            <a:endParaRPr lang="en-US" sz="2400" smtClean="0"/>
          </a:p>
          <a:p>
            <a:pPr>
              <a:buFont typeface="Arial" charset="0"/>
              <a:buNone/>
            </a:pPr>
            <a:endParaRPr lang="en-US" sz="2800" smtClean="0"/>
          </a:p>
        </p:txBody>
      </p:sp>
      <p:pic>
        <p:nvPicPr>
          <p:cNvPr id="4198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1371600"/>
            <a:ext cx="2454275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71800" y="1295400"/>
            <a:ext cx="2438400" cy="378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Overview</a:t>
            </a:r>
          </a:p>
        </p:txBody>
      </p:sp>
      <p:sp>
        <p:nvSpPr>
          <p:cNvPr id="4301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Enabling technologies</a:t>
            </a:r>
          </a:p>
          <a:p>
            <a:r>
              <a:rPr lang="en-US" smtClean="0"/>
              <a:t>Interfaces and visualization</a:t>
            </a:r>
          </a:p>
          <a:p>
            <a:r>
              <a:rPr lang="en-US" smtClean="0"/>
              <a:t>Visualization problems</a:t>
            </a:r>
          </a:p>
          <a:p>
            <a:r>
              <a:rPr lang="en-US" smtClean="0"/>
              <a:t>New applications</a:t>
            </a:r>
          </a:p>
          <a:p>
            <a:r>
              <a:rPr lang="en-US" b="1" smtClean="0"/>
              <a:t>Future work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Future Work</a:t>
            </a:r>
          </a:p>
        </p:txBody>
      </p:sp>
      <p:sp>
        <p:nvSpPr>
          <p:cNvPr id="4403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Few projects have gone past lab-based prototypes</a:t>
            </a:r>
          </a:p>
          <a:p>
            <a:r>
              <a:rPr lang="en-US" smtClean="0"/>
              <a:t>Three obstacles</a:t>
            </a:r>
          </a:p>
          <a:p>
            <a:pPr lvl="1"/>
            <a:r>
              <a:rPr lang="en-US" smtClean="0"/>
              <a:t>Technological</a:t>
            </a:r>
          </a:p>
          <a:p>
            <a:pPr lvl="1"/>
            <a:r>
              <a:rPr lang="en-US" smtClean="0"/>
              <a:t>User interface</a:t>
            </a:r>
          </a:p>
          <a:p>
            <a:pPr lvl="1"/>
            <a:r>
              <a:rPr lang="en-US" smtClean="0"/>
              <a:t>Social acceptance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Future Work – Technological</a:t>
            </a:r>
          </a:p>
        </p:txBody>
      </p:sp>
      <p:sp>
        <p:nvSpPr>
          <p:cNvPr id="45058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4876800" cy="4373563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en-US" sz="2800" smtClean="0"/>
              <a:t>Technology needs to be…</a:t>
            </a:r>
          </a:p>
          <a:p>
            <a:r>
              <a:rPr lang="en-US" sz="2800" smtClean="0"/>
              <a:t>Lighter</a:t>
            </a:r>
          </a:p>
          <a:p>
            <a:r>
              <a:rPr lang="en-US" sz="2800" smtClean="0"/>
              <a:t>Cheaper</a:t>
            </a:r>
          </a:p>
          <a:p>
            <a:r>
              <a:rPr lang="en-US" sz="2800" smtClean="0"/>
              <a:t>Less power consuming</a:t>
            </a:r>
          </a:p>
          <a:p>
            <a:r>
              <a:rPr lang="en-US" sz="2800" smtClean="0"/>
              <a:t>Computationally powerful</a:t>
            </a:r>
          </a:p>
          <a:p>
            <a:r>
              <a:rPr lang="en-US" sz="2800" smtClean="0"/>
              <a:t>Accurate</a:t>
            </a:r>
          </a:p>
          <a:p>
            <a:r>
              <a:rPr lang="en-US" sz="2800" smtClean="0"/>
              <a:t>Easy to use</a:t>
            </a:r>
          </a:p>
          <a:p>
            <a:r>
              <a:rPr lang="en-US" sz="2800" smtClean="0"/>
              <a:t>Portable</a:t>
            </a:r>
          </a:p>
        </p:txBody>
      </p:sp>
      <p:pic>
        <p:nvPicPr>
          <p:cNvPr id="4505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81600" y="1905000"/>
            <a:ext cx="3276600" cy="187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err="1" smtClean="0"/>
              <a:t>Milgram’s</a:t>
            </a:r>
            <a:r>
              <a:rPr lang="en-US" dirty="0" smtClean="0"/>
              <a:t> reality-</a:t>
            </a:r>
            <a:r>
              <a:rPr lang="en-US" dirty="0" err="1" smtClean="0"/>
              <a:t>virtuality</a:t>
            </a:r>
            <a:r>
              <a:rPr lang="en-US" dirty="0" smtClean="0"/>
              <a:t> continuum</a:t>
            </a:r>
            <a:endParaRPr lang="en-US" dirty="0"/>
          </a:p>
        </p:txBody>
      </p:sp>
      <p:pic>
        <p:nvPicPr>
          <p:cNvPr id="7" name="Content Placeholder 6" descr="operation_of_physical_reconstruction.gif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57200" y="3505200"/>
            <a:ext cx="3048000" cy="2286000"/>
          </a:xfrm>
        </p:spPr>
      </p:pic>
      <p:pic>
        <p:nvPicPr>
          <p:cNvPr id="1638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1788" y="1600200"/>
            <a:ext cx="8431212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381000" y="5867400"/>
            <a:ext cx="1600200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>
                <a:latin typeface="Calibri" pitchFamily="34" charset="0"/>
              </a:rPr>
              <a:t>a completely physical space which has no virtual elements </a:t>
            </a:r>
          </a:p>
        </p:txBody>
      </p:sp>
      <p:pic>
        <p:nvPicPr>
          <p:cNvPr id="9" name="Content Placeholder 6" descr="operation_of_physical_reconstruction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52600" y="3505200"/>
            <a:ext cx="3048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981200" y="5791200"/>
            <a:ext cx="18288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>
                <a:latin typeface="Calibri" pitchFamily="34" charset="0"/>
              </a:rPr>
              <a:t>an Augmented Reality space is a physical space where virtual elements have been integrated</a:t>
            </a:r>
          </a:p>
        </p:txBody>
      </p:sp>
      <p:pic>
        <p:nvPicPr>
          <p:cNvPr id="11" name="Content Placeholder 6" descr="operation_of_physical_reconstruction.gi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38600" y="3505200"/>
            <a:ext cx="3048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4114800" y="5867400"/>
            <a:ext cx="2362200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>
                <a:latin typeface="Calibri" pitchFamily="34" charset="0"/>
              </a:rPr>
              <a:t>an Augmented Virtuality space is a virtual space where physical elements have been integrated</a:t>
            </a:r>
          </a:p>
        </p:txBody>
      </p:sp>
      <p:pic>
        <p:nvPicPr>
          <p:cNvPr id="13" name="Content Placeholder 6" descr="operation_of_physical_reconstruction.gif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562600" y="3505200"/>
            <a:ext cx="3048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6553200" y="5867400"/>
            <a:ext cx="2362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>
                <a:latin typeface="Calibri" pitchFamily="34" charset="0"/>
              </a:rPr>
              <a:t>a completely virtual space which has no physical elements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10" grpId="0"/>
      <p:bldP spid="10" grpId="1"/>
      <p:bldP spid="12" grpId="0"/>
      <p:bldP spid="12" grpId="1"/>
      <p:bldP spid="1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Future Work – User Interface</a:t>
            </a:r>
          </a:p>
        </p:txBody>
      </p:sp>
      <p:sp>
        <p:nvSpPr>
          <p:cNvPr id="46082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7620000" cy="4373563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en-US" sz="2800" smtClean="0"/>
              <a:t>How do we…</a:t>
            </a:r>
          </a:p>
          <a:p>
            <a:r>
              <a:rPr lang="en-US" sz="2800" smtClean="0"/>
              <a:t>Identify what data to provide</a:t>
            </a:r>
          </a:p>
          <a:p>
            <a:r>
              <a:rPr lang="en-US" sz="2800" smtClean="0"/>
              <a:t>Present data in the most effective manner</a:t>
            </a:r>
          </a:p>
          <a:p>
            <a:r>
              <a:rPr lang="en-US" sz="2800" smtClean="0"/>
              <a:t>Make user queries and reports effective</a:t>
            </a:r>
          </a:p>
        </p:txBody>
      </p:sp>
      <p:pic>
        <p:nvPicPr>
          <p:cNvPr id="4608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90800" y="4038600"/>
            <a:ext cx="4114800" cy="267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Future Work – Social Acceptance</a:t>
            </a:r>
          </a:p>
        </p:txBody>
      </p:sp>
      <p:sp>
        <p:nvSpPr>
          <p:cNvPr id="47106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7620000" cy="4373563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en-US" sz="2800" smtClean="0"/>
              <a:t>How do we persuade a user to wear an AR system?</a:t>
            </a:r>
          </a:p>
          <a:p>
            <a:pPr>
              <a:buFont typeface="Arial" charset="0"/>
              <a:buNone/>
            </a:pPr>
            <a:endParaRPr lang="en-US" sz="2800" smtClean="0"/>
          </a:p>
          <a:p>
            <a:r>
              <a:rPr lang="en-US" sz="2800" smtClean="0"/>
              <a:t>Issues include but not limited to…</a:t>
            </a:r>
          </a:p>
          <a:p>
            <a:pPr lvl="1"/>
            <a:r>
              <a:rPr lang="en-US" sz="2400" smtClean="0"/>
              <a:t>Fashion</a:t>
            </a:r>
          </a:p>
          <a:p>
            <a:pPr lvl="1"/>
            <a:r>
              <a:rPr lang="en-US" sz="2400" smtClean="0"/>
              <a:t>Privacy concerns</a:t>
            </a:r>
          </a:p>
          <a:p>
            <a:pPr lvl="1"/>
            <a:endParaRPr lang="en-US" sz="2400" smtClean="0"/>
          </a:p>
        </p:txBody>
      </p:sp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72200" y="2895600"/>
            <a:ext cx="2114550" cy="338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Q&amp;A</a:t>
            </a:r>
          </a:p>
        </p:txBody>
      </p:sp>
      <p:sp>
        <p:nvSpPr>
          <p:cNvPr id="48130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373563"/>
          </a:xfrm>
        </p:spPr>
        <p:txBody>
          <a:bodyPr/>
          <a:lstStyle/>
          <a:p>
            <a:endParaRPr lang="en-US" sz="2800" smtClean="0"/>
          </a:p>
          <a:p>
            <a:pPr lvl="1"/>
            <a:endParaRPr lang="en-US" sz="2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Overview</a:t>
            </a:r>
          </a:p>
        </p:txBody>
      </p:sp>
      <p:sp>
        <p:nvSpPr>
          <p:cNvPr id="1741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smtClean="0"/>
              <a:t>Enabling technologies</a:t>
            </a:r>
          </a:p>
          <a:p>
            <a:r>
              <a:rPr lang="en-US" smtClean="0"/>
              <a:t>Interfaces and visualization</a:t>
            </a:r>
          </a:p>
          <a:p>
            <a:r>
              <a:rPr lang="en-US" smtClean="0"/>
              <a:t>Visualization problems</a:t>
            </a:r>
          </a:p>
          <a:p>
            <a:r>
              <a:rPr lang="en-US" smtClean="0"/>
              <a:t>New applications</a:t>
            </a:r>
          </a:p>
          <a:p>
            <a:r>
              <a:rPr lang="en-US" smtClean="0"/>
              <a:t>Future work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Enabling Technologies</a:t>
            </a:r>
          </a:p>
        </p:txBody>
      </p:sp>
      <p:sp>
        <p:nvSpPr>
          <p:cNvPr id="1843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smtClean="0"/>
              <a:t>Displays</a:t>
            </a:r>
          </a:p>
          <a:p>
            <a:pPr lvl="1"/>
            <a:r>
              <a:rPr lang="en-US" smtClean="0"/>
              <a:t>Head-worn displays (HWD)</a:t>
            </a:r>
          </a:p>
          <a:p>
            <a:pPr lvl="1"/>
            <a:r>
              <a:rPr lang="en-US" smtClean="0"/>
              <a:t>Handheld displays</a:t>
            </a:r>
          </a:p>
          <a:p>
            <a:pPr lvl="1"/>
            <a:r>
              <a:rPr lang="en-US" smtClean="0"/>
              <a:t>Projection displays</a:t>
            </a:r>
          </a:p>
          <a:p>
            <a:pPr lvl="1"/>
            <a:r>
              <a:rPr lang="en-US" smtClean="0"/>
              <a:t>Problem areas</a:t>
            </a:r>
          </a:p>
          <a:p>
            <a:r>
              <a:rPr lang="en-US" smtClean="0"/>
              <a:t>New tracking sensors and approaches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6"/>
          <p:cNvPicPr>
            <a:picLocks noChangeAspect="1" noChangeArrowheads="1"/>
          </p:cNvPicPr>
          <p:nvPr/>
        </p:nvPicPr>
        <p:blipFill>
          <a:blip r:embed="rId2"/>
          <a:srcRect l="5939" r="19089" b="2683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Enabling Technologies</a:t>
            </a:r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4038600" cy="4373563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en-US" smtClean="0"/>
              <a:t>Types of HWD:</a:t>
            </a:r>
          </a:p>
          <a:p>
            <a:pPr lvl="1"/>
            <a:r>
              <a:rPr lang="en-US" smtClean="0"/>
              <a:t>Optical see-through</a:t>
            </a:r>
          </a:p>
          <a:p>
            <a:pPr lvl="1"/>
            <a:r>
              <a:rPr lang="en-US" smtClean="0"/>
              <a:t>Video see-through</a:t>
            </a:r>
          </a:p>
          <a:p>
            <a:pPr lvl="1"/>
            <a:r>
              <a:rPr lang="en-US" smtClean="0"/>
              <a:t>Retinal Display</a:t>
            </a:r>
          </a:p>
          <a:p>
            <a:pPr lvl="1"/>
            <a:endParaRPr lang="en-US" smtClean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09600" y="1219200"/>
            <a:ext cx="8077200" cy="457200"/>
          </a:xfrm>
          <a:prstGeom prst="rect">
            <a:avLst/>
          </a:prstGeom>
        </p:spPr>
        <p:txBody>
          <a:bodyPr anchor="ctr">
            <a:normAutofit fontScale="62500" lnSpcReduction="2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4400" dirty="0">
                <a:latin typeface="+mj-lt"/>
                <a:ea typeface="+mj-ea"/>
                <a:cs typeface="+mj-cs"/>
              </a:rPr>
              <a:t>Displays – head worn displays</a:t>
            </a:r>
          </a:p>
        </p:txBody>
      </p:sp>
      <p:pic>
        <p:nvPicPr>
          <p:cNvPr id="19461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1752600"/>
            <a:ext cx="4310063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6"/>
          <p:cNvPicPr>
            <a:picLocks noChangeAspect="1" noChangeArrowheads="1"/>
          </p:cNvPicPr>
          <p:nvPr/>
        </p:nvPicPr>
        <p:blipFill>
          <a:blip r:embed="rId2"/>
          <a:srcRect l="5939" r="19089" b="2683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Enabling Technologies</a:t>
            </a:r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8077200" cy="4373563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en-US" smtClean="0"/>
              <a:t>Characteristics:</a:t>
            </a:r>
          </a:p>
          <a:p>
            <a:r>
              <a:rPr lang="en-US" smtClean="0"/>
              <a:t>No larger than pair of sunglasses</a:t>
            </a:r>
          </a:p>
          <a:p>
            <a:r>
              <a:rPr lang="en-US" smtClean="0"/>
              <a:t>Lightweight</a:t>
            </a:r>
          </a:p>
          <a:p>
            <a:endParaRPr lang="en-US" smtClean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09600" y="1219200"/>
            <a:ext cx="8077200" cy="457200"/>
          </a:xfrm>
          <a:prstGeom prst="rect">
            <a:avLst/>
          </a:prstGeom>
        </p:spPr>
        <p:txBody>
          <a:bodyPr anchor="ctr">
            <a:normAutofit fontScale="62500" lnSpcReduction="2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4400" dirty="0">
                <a:latin typeface="+mj-lt"/>
                <a:ea typeface="+mj-ea"/>
                <a:cs typeface="+mj-cs"/>
              </a:rPr>
              <a:t>Displays – head worn displays</a:t>
            </a:r>
          </a:p>
        </p:txBody>
      </p:sp>
      <p:sp>
        <p:nvSpPr>
          <p:cNvPr id="20485" name="TextBox 7"/>
          <p:cNvSpPr txBox="1">
            <a:spLocks noChangeArrowheads="1"/>
          </p:cNvSpPr>
          <p:nvPr/>
        </p:nvSpPr>
        <p:spPr bwMode="auto">
          <a:xfrm>
            <a:off x="6400800" y="6324600"/>
            <a:ext cx="2743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alibri" pitchFamily="34" charset="0"/>
              </a:rPr>
              <a:t>Minolta eyeglass display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2"/>
          <p:cNvPicPr>
            <a:picLocks noChangeAspect="1" noChangeArrowheads="1"/>
          </p:cNvPicPr>
          <p:nvPr/>
        </p:nvPicPr>
        <p:blipFill>
          <a:blip r:embed="rId3"/>
          <a:srcRect b="24612"/>
          <a:stretch>
            <a:fillRect/>
          </a:stretch>
        </p:blipFill>
        <p:spPr bwMode="auto">
          <a:xfrm>
            <a:off x="0" y="1676400"/>
            <a:ext cx="91440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0" y="2590800"/>
            <a:ext cx="5334000" cy="3429000"/>
          </a:xfrm>
          <a:solidFill>
            <a:srgbClr val="000000">
              <a:alpha val="60000"/>
            </a:srgbClr>
          </a:solidFill>
          <a:ln/>
          <a:effectLst>
            <a:softEdge rad="317500"/>
          </a:effectLst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Handheld, flat panel LCD Displays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Camera provides video see-through</a:t>
            </a:r>
          </a:p>
        </p:txBody>
      </p:sp>
      <p:sp>
        <p:nvSpPr>
          <p:cNvPr id="215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Enabling Technologies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609600" y="1219200"/>
            <a:ext cx="8077200" cy="457200"/>
          </a:xfrm>
          <a:prstGeom prst="rect">
            <a:avLst/>
          </a:prstGeom>
        </p:spPr>
        <p:txBody>
          <a:bodyPr anchor="ctr">
            <a:normAutofit fontScale="62500" lnSpcReduction="2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4400" dirty="0">
                <a:latin typeface="+mj-lt"/>
                <a:ea typeface="+mj-ea"/>
                <a:cs typeface="+mj-cs"/>
              </a:rPr>
              <a:t>Displays – handheld displays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7"/>
          <p:cNvPicPr>
            <a:picLocks noChangeAspect="1" noChangeArrowheads="1"/>
          </p:cNvPicPr>
          <p:nvPr/>
        </p:nvPicPr>
        <p:blipFill>
          <a:blip r:embed="rId2">
            <a:lum bright="-10000"/>
          </a:blip>
          <a:srcRect l="17241" t="694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274638"/>
            <a:ext cx="6096000" cy="1143000"/>
          </a:xfrm>
          <a:solidFill>
            <a:srgbClr val="000000">
              <a:alpha val="61961"/>
            </a:srgbClr>
          </a:solidFill>
          <a:ln/>
          <a:effectLst>
            <a:softEdge rad="317500"/>
          </a:effectLst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Enabling Technologies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43400" y="1600200"/>
            <a:ext cx="4876800" cy="4038600"/>
          </a:xfrm>
          <a:solidFill>
            <a:srgbClr val="000000">
              <a:alpha val="61176"/>
            </a:srgbClr>
          </a:solidFill>
          <a:ln/>
          <a:effectLst>
            <a:softEdge rad="317500"/>
          </a:effectLst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Project directly on physical object to be augmented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Objects coplanar with projection surface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 not need special eyewear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362200" y="1219200"/>
            <a:ext cx="4724400" cy="457200"/>
          </a:xfrm>
          <a:prstGeom prst="rect">
            <a:avLst/>
          </a:prstGeom>
          <a:solidFill>
            <a:srgbClr val="000000">
              <a:alpha val="58824"/>
            </a:srgbClr>
          </a:solidFill>
          <a:effectLst>
            <a:softEdge rad="127000"/>
          </a:effectLst>
        </p:spPr>
        <p:txBody>
          <a:bodyPr anchor="ctr">
            <a:normAutofit fontScale="62500" lnSpcReduction="2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Displays – projection displays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651</TotalTime>
  <Words>657</Words>
  <Application>Microsoft Office PowerPoint</Application>
  <PresentationFormat>On-screen Show (4:3)</PresentationFormat>
  <Paragraphs>187</Paragraphs>
  <Slides>32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Design Template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5" baseType="lpstr">
      <vt:lpstr>Calibri</vt:lpstr>
      <vt:lpstr>Arial</vt:lpstr>
      <vt:lpstr>Office Theme</vt:lpstr>
      <vt:lpstr>Recent Advances in Augmented Reality</vt:lpstr>
      <vt:lpstr>What is Augmented Reality?</vt:lpstr>
      <vt:lpstr>Milgram’s reality-virtuality continuum</vt:lpstr>
      <vt:lpstr>Overview</vt:lpstr>
      <vt:lpstr>Enabling Technologies</vt:lpstr>
      <vt:lpstr>Enabling Technologies</vt:lpstr>
      <vt:lpstr>Enabling Technologies</vt:lpstr>
      <vt:lpstr>Enabling Technologies</vt:lpstr>
      <vt:lpstr>Slide 9</vt:lpstr>
      <vt:lpstr>Enabling Technologies</vt:lpstr>
      <vt:lpstr>Enabling Technologies</vt:lpstr>
      <vt:lpstr>Enabling Technologies</vt:lpstr>
      <vt:lpstr>Slide 13</vt:lpstr>
      <vt:lpstr>Enabling Technologies</vt:lpstr>
      <vt:lpstr>Overview</vt:lpstr>
      <vt:lpstr>Interfaces and Visualization</vt:lpstr>
      <vt:lpstr>Interfaces and Visualization</vt:lpstr>
      <vt:lpstr>Overview</vt:lpstr>
      <vt:lpstr>Visualization Problems</vt:lpstr>
      <vt:lpstr>Visualization Problems</vt:lpstr>
      <vt:lpstr>Visualization Problems</vt:lpstr>
      <vt:lpstr>Overview</vt:lpstr>
      <vt:lpstr>New Applications</vt:lpstr>
      <vt:lpstr>New Applications - Mobile</vt:lpstr>
      <vt:lpstr>New Applications - Collaborative</vt:lpstr>
      <vt:lpstr>New Applications - Commercial</vt:lpstr>
      <vt:lpstr>Overview</vt:lpstr>
      <vt:lpstr>Future Work</vt:lpstr>
      <vt:lpstr>Future Work – Technological</vt:lpstr>
      <vt:lpstr>Future Work – User Interface</vt:lpstr>
      <vt:lpstr>Future Work – Social Acceptance</vt:lpstr>
      <vt:lpstr>Q&amp;A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Recent Advances in Augmented Reality</dc:title>
  <dc:creator>Kathy</dc:creator>
  <cp:lastModifiedBy>leab</cp:lastModifiedBy>
  <cp:revision>87</cp:revision>
  <dcterms:created xsi:type="dcterms:W3CDTF">2011-04-21T00:57:13Z</dcterms:created>
  <dcterms:modified xsi:type="dcterms:W3CDTF">2011-04-29T15:51:12Z</dcterms:modified>
</cp:coreProperties>
</file>